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83" r:id="rId5"/>
    <p:sldId id="329" r:id="rId6"/>
    <p:sldId id="431" r:id="rId7"/>
    <p:sldId id="361" r:id="rId8"/>
    <p:sldId id="422" r:id="rId9"/>
    <p:sldId id="423" r:id="rId10"/>
    <p:sldId id="424" r:id="rId11"/>
    <p:sldId id="433" r:id="rId12"/>
    <p:sldId id="432" r:id="rId13"/>
    <p:sldId id="425" r:id="rId14"/>
    <p:sldId id="426" r:id="rId15"/>
    <p:sldId id="427" r:id="rId16"/>
    <p:sldId id="428" r:id="rId17"/>
    <p:sldId id="429" r:id="rId18"/>
    <p:sldId id="430" r:id="rId19"/>
    <p:sldId id="381" r:id="rId20"/>
    <p:sldId id="406" r:id="rId21"/>
  </p:sldIdLst>
  <p:sldSz cx="12192000" cy="6858000"/>
  <p:notesSz cx="9388475" cy="7102475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Лекция 1" id="{ACC24B29-0CC7-491A-A98A-CF7CBDBE501E}">
          <p14:sldIdLst>
            <p14:sldId id="383"/>
            <p14:sldId id="329"/>
            <p14:sldId id="431"/>
            <p14:sldId id="361"/>
            <p14:sldId id="422"/>
            <p14:sldId id="423"/>
            <p14:sldId id="424"/>
            <p14:sldId id="433"/>
            <p14:sldId id="432"/>
            <p14:sldId id="425"/>
            <p14:sldId id="426"/>
            <p14:sldId id="427"/>
            <p14:sldId id="428"/>
            <p14:sldId id="429"/>
            <p14:sldId id="430"/>
            <p14:sldId id="381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AF"/>
    <a:srgbClr val="B50B3C"/>
    <a:srgbClr val="FFC000"/>
    <a:srgbClr val="F77DF1"/>
    <a:srgbClr val="2085B9"/>
    <a:srgbClr val="F8F808"/>
    <a:srgbClr val="FFFFB9"/>
    <a:srgbClr val="AC3201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7459" autoAdjust="0"/>
  </p:normalViewPr>
  <p:slideViewPr>
    <p:cSldViewPr snapToGrid="0">
      <p:cViewPr varScale="1">
        <p:scale>
          <a:sx n="164" d="100"/>
          <a:sy n="164" d="100"/>
        </p:scale>
        <p:origin x="1866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19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A5484A8C-32F5-4EA2-89BC-F4F20C2F1F2B}" type="datetime1">
              <a:rPr lang="ru-RU" noProof="1" smtClean="0"/>
              <a:t>13.01.2023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35349BE-49F4-4400-AFD2-1EF78FE6C96A}" type="datetime1">
              <a:rPr lang="ru-RU" noProof="1" smtClean="0"/>
              <a:pPr/>
              <a:t>13.01.2023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noProof="1"/>
              <a:t>Чтобы использовать этот слайд анимированного заголовка с новым изображением: 1) Переместите верхнюю полупрозрачную фигуру в сторону. 2) Удалите изображение. 3) Щелкните значок рисунка, чтобы добавить новый рисунок. 4) Верните полупрозрачную фигуру в исходное положение. 5) Измените текст на слайде.</a:t>
            </a:r>
          </a:p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09038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28197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93052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25524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40151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98209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3179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3918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6270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2458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281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77150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8041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2264723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529137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4168631" y="2598128"/>
            <a:ext cx="3840480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8158238" y="2598128"/>
            <a:ext cx="3773077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Полилиния: Фигура 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ЩЕЛКНИТЕ, ЧТОБЫ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2879003" y="419101"/>
            <a:ext cx="9084398" cy="1364786"/>
          </a:xfrm>
        </p:spPr>
        <p:txBody>
          <a:bodyPr rtlCol="0"/>
          <a:lstStyle/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7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Объект 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Объект 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Образец заголовка</a:t>
            </a:r>
          </a:p>
        </p:txBody>
      </p:sp>
      <p:sp>
        <p:nvSpPr>
          <p:cNvPr id="17" name="Объект 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8" name="Объект 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#</a:t>
            </a:r>
          </a:p>
        </p:txBody>
      </p:sp>
      <p:sp>
        <p:nvSpPr>
          <p:cNvPr id="19" name="Объект 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0" name="Объект 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1" name="Объект 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изображения, или перейдите в сеть...</a:t>
            </a:r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2" name="Номер слайда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ru-RU" noProof="1" smtClean="0">
                <a:solidFill>
                  <a:schemeClr val="bg1"/>
                </a:solidFill>
              </a:rPr>
              <a:pPr/>
              <a:t>‹#›</a:t>
            </a:fld>
            <a:endParaRPr lang="ru-RU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1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2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Фотомакет 50/50</a:t>
            </a:r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РАЗДЕЛОВ с числом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 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Нижний колонтитул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ru-RU" noProof="1"/>
              <a:t>СТИЛЬ ОБРАЗЦА ЗАГОЛОВКА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904350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1"/>
              <a:t>Добавьте здесь заголовок раздела</a:t>
            </a:r>
          </a:p>
          <a:p>
            <a:pPr lvl="1" rtl="0"/>
            <a:r>
              <a:rPr lang="ru-RU" noProof="1"/>
              <a:t>1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757130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400" b="0" i="0" u="none" strike="noStrike" kern="1200" cap="none" spc="0" normalizeH="0" noProof="1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Добавьте краткое обобщающее предложение, посвященное заголовку или высказыванию выше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ru-RU" noProof="1"/>
              <a:t>Изображение без полей</a:t>
            </a:r>
          </a:p>
        </p:txBody>
      </p:sp>
      <p:sp>
        <p:nvSpPr>
          <p:cNvPr id="7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Заголовок</a:t>
            </a:r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3748719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1421928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noProof="1"/>
              <a:t>ИЗМЕНИТЬ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шаг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75"/>
            <a:ext cx="12191998" cy="68516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" name="Надпись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434662" y="93791"/>
            <a:ext cx="3322677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b="0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050" b="1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7" name="Надпись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tx1"/>
                </a:solidFill>
              </a:rPr>
              <a:t>Neal Creative </a:t>
            </a:r>
            <a:r>
              <a:rPr lang="ru-RU" sz="9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tx1"/>
                </a:solidFill>
              </a:rPr>
              <a:t> </a:t>
            </a:r>
            <a:endParaRPr lang="ru-RU" sz="1000" b="1" noProof="1">
              <a:solidFill>
                <a:schemeClr val="tx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4118082"/>
            <a:ext cx="1800444" cy="1927264"/>
            <a:chOff x="5976075" y="3634505"/>
            <a:chExt cx="1800444" cy="1927264"/>
          </a:xfrm>
        </p:grpSpPr>
        <p:pic>
          <p:nvPicPr>
            <p:cNvPr id="9" name="Рисунок 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282988"/>
              <a:ext cx="860601" cy="1278781"/>
            </a:xfrm>
            <a:prstGeom prst="rect">
              <a:avLst/>
            </a:prstGeom>
          </p:spPr>
        </p:pic>
        <p:sp>
          <p:nvSpPr>
            <p:cNvPr id="10" name="Надпись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800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СОВЕТ 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Используйте встроенную ц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ветовую палитру с зеленым и желтым цветом для выносок и выделений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8" name="Надпись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1000" b="1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12" name="Надпись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3401624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100" b="1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59093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1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3" name="Надпись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u-RU" sz="1000" b="1" noProof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РАЗДЕЛОВ С КОЛЬЦЕВОЙ ОСНОВ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48777" y="2183824"/>
            <a:ext cx="5208335" cy="2431435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9" name="точки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мный вариант цитаты (ВЫРАВНИВАНИЕ СЛЕВА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мный вариант цитаты (ПО ЦЕНТРУ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мный вариант цитаты (ВЫРАВНИВАНИЕ СЛЕВ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ветлый вариант цитаты (ПО ЦЕНТРУ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адпись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1500" noProof="1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ru-RU" sz="2800" noProof="1">
              <a:solidFill>
                <a:schemeClr val="accent4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мная выноска с небольшим текстом (без маркер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2031325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5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Овал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Прямоугольник 45"/>
          <p:cNvSpPr/>
          <p:nvPr/>
        </p:nvSpPr>
        <p:spPr>
          <a:xfrm flipH="1">
            <a:off x="7891720" y="4423708"/>
            <a:ext cx="3072370" cy="8519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ru-RU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Многотабличные</a:t>
            </a:r>
          </a:p>
          <a:p>
            <a:pPr lvl="0" algn="ctr" rtl="0">
              <a:lnSpc>
                <a:spcPct val="90000"/>
              </a:lnSpc>
            </a:pPr>
            <a:r>
              <a:rPr lang="ru-RU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запросы</a:t>
            </a:r>
            <a:endParaRPr lang="ru-RU" sz="2800" noProof="1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Заголовок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ru-RU" sz="8800" spc="-300" noProof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9465444" cy="1311128"/>
          </a:xfrm>
        </p:spPr>
        <p:txBody>
          <a:bodyPr rtlCol="0"/>
          <a:lstStyle/>
          <a:p>
            <a:pPr rtl="0"/>
            <a:r>
              <a:rPr lang="ru-RU" noProof="1" smtClean="0"/>
              <a:t>Лекция 3</a:t>
            </a:r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/>
          </p:nvPr>
        </p:nvSpPr>
        <p:spPr>
          <a:xfrm>
            <a:off x="1396266" y="3683726"/>
            <a:ext cx="9461500" cy="878398"/>
          </a:xfrm>
        </p:spPr>
        <p:txBody>
          <a:bodyPr rtlCol="0"/>
          <a:lstStyle/>
          <a:p>
            <a:pPr rtl="0"/>
            <a:r>
              <a:rPr lang="ru-RU" noProof="1" smtClean="0"/>
              <a:t>Введение в базы данных </a:t>
            </a:r>
            <a:endParaRPr lang="ru-RU" noProof="1"/>
          </a:p>
        </p:txBody>
      </p:sp>
      <p:sp>
        <p:nvSpPr>
          <p:cNvPr id="19" name="Полилиния: Фигура 18"/>
          <p:cNvSpPr/>
          <p:nvPr/>
        </p:nvSpPr>
        <p:spPr>
          <a:xfrm>
            <a:off x="7066474" y="460561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C000"/>
              </a:solidFill>
              <a:effectLst/>
              <a:uLnTx/>
              <a:uFillTx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98089" y="340823"/>
            <a:ext cx="2375877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INNER JOIN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02930" cy="1200329"/>
          </a:xfrm>
        </p:spPr>
        <p:txBody>
          <a:bodyPr rtlCol="0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Внутреннее соединение – соединение двух таблиц, при котором возвращаются записи, имеющие совпадающие значения в обоих таблицах</a:t>
            </a:r>
            <a:endParaRPr lang="ru-RU" dirty="0"/>
          </a:p>
        </p:txBody>
      </p:sp>
      <p:sp>
        <p:nvSpPr>
          <p:cNvPr id="10" name="Текст 14"/>
          <p:cNvSpPr txBox="1">
            <a:spLocks/>
          </p:cNvSpPr>
          <p:nvPr/>
        </p:nvSpPr>
        <p:spPr>
          <a:xfrm>
            <a:off x="4856699" y="2065959"/>
            <a:ext cx="3235217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Как</a:t>
            </a:r>
            <a:r>
              <a:rPr lang="en-US" sz="2800" b="1" dirty="0" smtClean="0">
                <a:solidFill>
                  <a:srgbClr val="FFC000"/>
                </a:solidFill>
              </a:rPr>
              <a:t> </a:t>
            </a:r>
            <a:r>
              <a:rPr lang="ru-RU" sz="2800" b="1" dirty="0" smtClean="0">
                <a:solidFill>
                  <a:srgbClr val="FFC000"/>
                </a:solidFill>
              </a:rPr>
              <a:t>это работает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69206" y="4964764"/>
            <a:ext cx="4622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ru-RU" sz="2000" noProof="1" smtClean="0">
                <a:latin typeface="+mj-lt"/>
              </a:rPr>
              <a:t>*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Table_A a</a:t>
            </a:r>
            <a:r>
              <a:rPr lang="ru-RU" sz="2000" noProof="1" smtClean="0">
                <a:latin typeface="+mj-lt"/>
              </a:rPr>
              <a:t>, </a:t>
            </a:r>
            <a:r>
              <a:rPr lang="en-US" sz="2000" noProof="1" smtClean="0">
                <a:latin typeface="+mj-lt"/>
              </a:rPr>
              <a:t>Table_B b</a:t>
            </a:r>
            <a:endParaRPr lang="ru-RU" sz="2000" noProof="1" smtClean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where</a:t>
            </a:r>
            <a:r>
              <a:rPr lang="en-US" sz="2000" noProof="1" smtClean="0">
                <a:latin typeface="+mj-lt"/>
              </a:rPr>
              <a:t> a.Key_A = b.Key_B</a:t>
            </a:r>
            <a:endParaRPr lang="en-US" sz="2000" noProof="1">
              <a:solidFill>
                <a:srgbClr val="B50B3C"/>
              </a:solidFill>
              <a:latin typeface="+mj-lt"/>
            </a:endParaRPr>
          </a:p>
        </p:txBody>
      </p:sp>
      <p:pic>
        <p:nvPicPr>
          <p:cNvPr id="2052" name="Picture 4" descr="https://miro.medium.com/max/700/1*LBTF0fLczIBiXCD0_KWb1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t="2329" r="60388" b="79759"/>
          <a:stretch/>
        </p:blipFill>
        <p:spPr bwMode="auto">
          <a:xfrm>
            <a:off x="647974" y="2065959"/>
            <a:ext cx="3182920" cy="222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700/1*LBTF0fLczIBiXCD0_KWb1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10" t="3759" r="3199" b="78232"/>
          <a:stretch/>
        </p:blipFill>
        <p:spPr bwMode="auto">
          <a:xfrm>
            <a:off x="9467427" y="2065958"/>
            <a:ext cx="2275584" cy="222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/>
          <p:cNvGrpSpPr/>
          <p:nvPr/>
        </p:nvGrpSpPr>
        <p:grpSpPr>
          <a:xfrm>
            <a:off x="4424558" y="2866558"/>
            <a:ext cx="4155680" cy="262321"/>
            <a:chOff x="4446870" y="4348759"/>
            <a:chExt cx="4155680" cy="262321"/>
          </a:xfrm>
        </p:grpSpPr>
        <p:sp>
          <p:nvSpPr>
            <p:cNvPr id="26" name="Прямоугольник 25"/>
            <p:cNvSpPr/>
            <p:nvPr/>
          </p:nvSpPr>
          <p:spPr>
            <a:xfrm flipH="1">
              <a:off x="4446870" y="4461920"/>
              <a:ext cx="4140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7" name="Прямоугольник 26"/>
            <p:cNvSpPr/>
            <p:nvPr/>
          </p:nvSpPr>
          <p:spPr>
            <a:xfrm rot="20112401" flipH="1">
              <a:off x="8098550" y="4575080"/>
              <a:ext cx="504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8" name="Прямоугольник 27"/>
            <p:cNvSpPr/>
            <p:nvPr/>
          </p:nvSpPr>
          <p:spPr>
            <a:xfrm rot="1487599" flipH="1" flipV="1">
              <a:off x="8098549" y="4348759"/>
              <a:ext cx="504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sp>
        <p:nvSpPr>
          <p:cNvPr id="20" name="Прямоугольник 19"/>
          <p:cNvSpPr/>
          <p:nvPr/>
        </p:nvSpPr>
        <p:spPr>
          <a:xfrm>
            <a:off x="3269031" y="4503099"/>
            <a:ext cx="6889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4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Если нужно соединить обе таблицы целиком:</a:t>
            </a:r>
            <a:endParaRPr lang="ru-RU" sz="24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335831" y="3432539"/>
            <a:ext cx="46222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&lt;</a:t>
            </a:r>
            <a:r>
              <a:rPr lang="ru-RU" sz="2000" noProof="1" smtClean="0">
                <a:latin typeface="+mj-lt"/>
              </a:rPr>
              <a:t>Список полей первой таблицы</a:t>
            </a:r>
            <a:r>
              <a:rPr lang="en-US" sz="2000" noProof="1" smtClean="0">
                <a:latin typeface="+mj-lt"/>
              </a:rPr>
              <a:t>&gt;</a:t>
            </a:r>
            <a:r>
              <a:rPr lang="ru-RU" sz="2000" noProof="1" smtClean="0">
                <a:latin typeface="+mj-lt"/>
              </a:rPr>
              <a:t> </a:t>
            </a:r>
            <a:endParaRPr lang="en-US" sz="2000" noProof="1" smtClean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Table_A a</a:t>
            </a:r>
            <a:endParaRPr lang="en-US" sz="2000" noProof="1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inner</a:t>
            </a:r>
            <a:r>
              <a:rPr lang="ru-RU" sz="2000" noProof="1" smtClean="0">
                <a:solidFill>
                  <a:srgbClr val="B50B3C"/>
                </a:solidFill>
                <a:latin typeface="+mj-lt"/>
              </a:rPr>
              <a:t>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join </a:t>
            </a:r>
            <a:r>
              <a:rPr lang="en-US" sz="2000" noProof="1" smtClean="0">
                <a:latin typeface="+mj-lt"/>
              </a:rPr>
              <a:t>Table_B b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on</a:t>
            </a:r>
            <a:r>
              <a:rPr lang="en-US" sz="2000" noProof="1" smtClean="0">
                <a:latin typeface="+mj-lt"/>
              </a:rPr>
              <a:t> a.Key_A = b.Key_B</a:t>
            </a:r>
            <a:endParaRPr lang="en-US" sz="2000" noProof="1">
              <a:solidFill>
                <a:srgbClr val="B50B3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8038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20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98089" y="340823"/>
            <a:ext cx="2375877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OUTER JOIN</a:t>
            </a:r>
            <a:endParaRPr lang="ru-RU" sz="2600" noProof="1"/>
          </a:p>
        </p:txBody>
      </p:sp>
      <p:sp>
        <p:nvSpPr>
          <p:cNvPr id="12" name="Объект 46"/>
          <p:cNvSpPr txBox="1">
            <a:spLocks/>
          </p:cNvSpPr>
          <p:nvPr/>
        </p:nvSpPr>
        <p:spPr>
          <a:xfrm>
            <a:off x="4204156" y="1780259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Объект 3"/>
          <p:cNvSpPr txBox="1">
            <a:spLocks/>
          </p:cNvSpPr>
          <p:nvPr/>
        </p:nvSpPr>
        <p:spPr>
          <a:xfrm>
            <a:off x="5184072" y="1780259"/>
            <a:ext cx="6760278" cy="756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LEFT JOIN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все записи из левой таблицы и совпадающие записи из правой таблицы</a:t>
            </a:r>
          </a:p>
        </p:txBody>
      </p:sp>
      <p:sp>
        <p:nvSpPr>
          <p:cNvPr id="15" name="Прямоугольник 14"/>
          <p:cNvSpPr/>
          <p:nvPr/>
        </p:nvSpPr>
        <p:spPr>
          <a:xfrm rot="5400000">
            <a:off x="4677585" y="2135106"/>
            <a:ext cx="756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6" name="Текст 14"/>
          <p:cNvSpPr txBox="1">
            <a:spLocks/>
          </p:cNvSpPr>
          <p:nvPr/>
        </p:nvSpPr>
        <p:spPr>
          <a:xfrm>
            <a:off x="4204156" y="975548"/>
            <a:ext cx="6997072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Классификация внешних соединений: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17" name="Объект 46"/>
          <p:cNvSpPr txBox="1">
            <a:spLocks/>
          </p:cNvSpPr>
          <p:nvPr/>
        </p:nvSpPr>
        <p:spPr>
          <a:xfrm>
            <a:off x="4204156" y="2860839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18" name="Объект 3"/>
          <p:cNvSpPr txBox="1">
            <a:spLocks/>
          </p:cNvSpPr>
          <p:nvPr/>
        </p:nvSpPr>
        <p:spPr>
          <a:xfrm>
            <a:off x="5184071" y="2860838"/>
            <a:ext cx="6760279" cy="73458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RIGHT </a:t>
            </a:r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JOIN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все записи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из правой таблицы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 совпадающие записи из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левой таблицы</a:t>
            </a:r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 rot="5400000">
            <a:off x="4677585" y="3215686"/>
            <a:ext cx="756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Объект 46"/>
          <p:cNvSpPr txBox="1">
            <a:spLocks/>
          </p:cNvSpPr>
          <p:nvPr/>
        </p:nvSpPr>
        <p:spPr>
          <a:xfrm>
            <a:off x="4204156" y="3941418"/>
            <a:ext cx="335906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2" name="Объект 3"/>
          <p:cNvSpPr txBox="1">
            <a:spLocks/>
          </p:cNvSpPr>
          <p:nvPr/>
        </p:nvSpPr>
        <p:spPr>
          <a:xfrm>
            <a:off x="5184071" y="3959842"/>
            <a:ext cx="6760279" cy="756001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FULL </a:t>
            </a:r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JOIN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все записи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 наличии совпадения в левой или правой части</a:t>
            </a:r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ru-RU" sz="2200" noProof="1" smtClean="0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 rot="5400000">
            <a:off x="4677585" y="4314691"/>
            <a:ext cx="756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" r="52678" b="26472"/>
          <a:stretch/>
        </p:blipFill>
        <p:spPr>
          <a:xfrm rot="20945571" flipH="1">
            <a:off x="-644870" y="3431302"/>
            <a:ext cx="5543891" cy="39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681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  <p:bldP spid="16" grpId="0"/>
      <p:bldP spid="17" grpId="0"/>
      <p:bldP spid="18" grpId="0"/>
      <p:bldP spid="20" grpId="0" animBg="1"/>
      <p:bldP spid="21" grpId="0"/>
      <p:bldP spid="22" grpId="0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98089" y="340823"/>
            <a:ext cx="2375877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LEFT JOIN</a:t>
            </a:r>
            <a:endParaRPr lang="ru-RU" sz="2600" noProof="1"/>
          </a:p>
        </p:txBody>
      </p:sp>
      <p:sp>
        <p:nvSpPr>
          <p:cNvPr id="10" name="Текст 14"/>
          <p:cNvSpPr txBox="1">
            <a:spLocks/>
          </p:cNvSpPr>
          <p:nvPr/>
        </p:nvSpPr>
        <p:spPr>
          <a:xfrm>
            <a:off x="5085299" y="2399334"/>
            <a:ext cx="3235217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Как</a:t>
            </a:r>
            <a:r>
              <a:rPr lang="en-US" sz="2800" b="1" dirty="0" smtClean="0">
                <a:solidFill>
                  <a:srgbClr val="FFC000"/>
                </a:solidFill>
              </a:rPr>
              <a:t> </a:t>
            </a:r>
            <a:r>
              <a:rPr lang="ru-RU" sz="2800" b="1" dirty="0" smtClean="0">
                <a:solidFill>
                  <a:srgbClr val="FFC000"/>
                </a:solidFill>
              </a:rPr>
              <a:t>это работает</a:t>
            </a:r>
            <a:endParaRPr lang="ru-RU" sz="2800" b="1" dirty="0">
              <a:solidFill>
                <a:srgbClr val="FFC000"/>
              </a:solidFill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4653158" y="3199933"/>
            <a:ext cx="4155680" cy="262321"/>
            <a:chOff x="4446870" y="4348759"/>
            <a:chExt cx="4155680" cy="262321"/>
          </a:xfrm>
        </p:grpSpPr>
        <p:sp>
          <p:nvSpPr>
            <p:cNvPr id="26" name="Прямоугольник 25"/>
            <p:cNvSpPr/>
            <p:nvPr/>
          </p:nvSpPr>
          <p:spPr>
            <a:xfrm flipH="1">
              <a:off x="4446870" y="4461920"/>
              <a:ext cx="4140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7" name="Прямоугольник 26"/>
            <p:cNvSpPr/>
            <p:nvPr/>
          </p:nvSpPr>
          <p:spPr>
            <a:xfrm rot="20112401" flipH="1">
              <a:off x="8098550" y="4575080"/>
              <a:ext cx="504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8" name="Прямоугольник 27"/>
            <p:cNvSpPr/>
            <p:nvPr/>
          </p:nvSpPr>
          <p:spPr>
            <a:xfrm rot="1487599" flipH="1" flipV="1">
              <a:off x="8098549" y="4348759"/>
              <a:ext cx="504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sp>
        <p:nvSpPr>
          <p:cNvPr id="30" name="Прямоугольник 29"/>
          <p:cNvSpPr/>
          <p:nvPr/>
        </p:nvSpPr>
        <p:spPr>
          <a:xfrm>
            <a:off x="4564431" y="3765914"/>
            <a:ext cx="46222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&lt;</a:t>
            </a:r>
            <a:r>
              <a:rPr lang="ru-RU" sz="2000" noProof="1" smtClean="0">
                <a:latin typeface="+mj-lt"/>
              </a:rPr>
              <a:t>Список полей первой таблицы</a:t>
            </a:r>
            <a:r>
              <a:rPr lang="en-US" sz="2000" noProof="1" smtClean="0">
                <a:latin typeface="+mj-lt"/>
              </a:rPr>
              <a:t>&gt;</a:t>
            </a:r>
            <a:r>
              <a:rPr lang="ru-RU" sz="2000" noProof="1" smtClean="0">
                <a:latin typeface="+mj-lt"/>
              </a:rPr>
              <a:t> </a:t>
            </a:r>
            <a:endParaRPr lang="en-US" sz="2000" noProof="1" smtClean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Table_A a</a:t>
            </a:r>
            <a:endParaRPr lang="en-US" sz="2000" noProof="1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left</a:t>
            </a:r>
            <a:r>
              <a:rPr lang="ru-RU" sz="2000" noProof="1" smtClean="0">
                <a:solidFill>
                  <a:srgbClr val="B50B3C"/>
                </a:solidFill>
                <a:latin typeface="+mj-lt"/>
              </a:rPr>
              <a:t>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join </a:t>
            </a:r>
            <a:r>
              <a:rPr lang="en-US" sz="2000" noProof="1" smtClean="0">
                <a:latin typeface="+mj-lt"/>
              </a:rPr>
              <a:t>Table_B b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on</a:t>
            </a:r>
            <a:r>
              <a:rPr lang="en-US" sz="2000" noProof="1" smtClean="0">
                <a:latin typeface="+mj-lt"/>
              </a:rPr>
              <a:t> a.Key_A = b.Key_B</a:t>
            </a:r>
            <a:endParaRPr lang="en-US" sz="2000" noProof="1">
              <a:solidFill>
                <a:srgbClr val="B50B3C"/>
              </a:solidFill>
              <a:latin typeface="+mj-lt"/>
            </a:endParaRPr>
          </a:p>
        </p:txBody>
      </p:sp>
      <p:pic>
        <p:nvPicPr>
          <p:cNvPr id="3074" name="Picture 2" descr="https://miro.medium.com/max/700/1*LBTF0fLczIBiXCD0_KWb1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t="26482" r="58047" b="53013"/>
          <a:stretch/>
        </p:blipFill>
        <p:spPr bwMode="auto">
          <a:xfrm>
            <a:off x="850613" y="2399333"/>
            <a:ext cx="3262384" cy="23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iro.medium.com/max/700/1*LBTF0fLczIBiXCD0_KWb1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1" t="26638" r="5458" b="53059"/>
          <a:stretch/>
        </p:blipFill>
        <p:spPr bwMode="auto">
          <a:xfrm>
            <a:off x="9638119" y="2399333"/>
            <a:ext cx="1754388" cy="22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01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98089" y="340823"/>
            <a:ext cx="2375877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RIGHT JOIN</a:t>
            </a:r>
            <a:endParaRPr lang="ru-RU" sz="2600" noProof="1"/>
          </a:p>
        </p:txBody>
      </p:sp>
      <p:sp>
        <p:nvSpPr>
          <p:cNvPr id="10" name="Текст 14"/>
          <p:cNvSpPr txBox="1">
            <a:spLocks/>
          </p:cNvSpPr>
          <p:nvPr/>
        </p:nvSpPr>
        <p:spPr>
          <a:xfrm>
            <a:off x="5085299" y="2399334"/>
            <a:ext cx="3235217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Как</a:t>
            </a:r>
            <a:r>
              <a:rPr lang="en-US" sz="2800" b="1" dirty="0" smtClean="0">
                <a:solidFill>
                  <a:srgbClr val="FFC000"/>
                </a:solidFill>
              </a:rPr>
              <a:t> </a:t>
            </a:r>
            <a:r>
              <a:rPr lang="ru-RU" sz="2800" b="1" dirty="0" smtClean="0">
                <a:solidFill>
                  <a:srgbClr val="FFC000"/>
                </a:solidFill>
              </a:rPr>
              <a:t>это работает</a:t>
            </a:r>
            <a:endParaRPr lang="ru-RU" sz="2800" b="1" dirty="0">
              <a:solidFill>
                <a:srgbClr val="FFC000"/>
              </a:solidFill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4653158" y="3199933"/>
            <a:ext cx="4155680" cy="262321"/>
            <a:chOff x="4446870" y="4348759"/>
            <a:chExt cx="4155680" cy="262321"/>
          </a:xfrm>
        </p:grpSpPr>
        <p:sp>
          <p:nvSpPr>
            <p:cNvPr id="26" name="Прямоугольник 25"/>
            <p:cNvSpPr/>
            <p:nvPr/>
          </p:nvSpPr>
          <p:spPr>
            <a:xfrm flipH="1">
              <a:off x="4446870" y="4461920"/>
              <a:ext cx="4140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7" name="Прямоугольник 26"/>
            <p:cNvSpPr/>
            <p:nvPr/>
          </p:nvSpPr>
          <p:spPr>
            <a:xfrm rot="20112401" flipH="1">
              <a:off x="8098550" y="4575080"/>
              <a:ext cx="504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8" name="Прямоугольник 27"/>
            <p:cNvSpPr/>
            <p:nvPr/>
          </p:nvSpPr>
          <p:spPr>
            <a:xfrm rot="1487599" flipH="1" flipV="1">
              <a:off x="8098549" y="4348759"/>
              <a:ext cx="504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sp>
        <p:nvSpPr>
          <p:cNvPr id="30" name="Прямоугольник 29"/>
          <p:cNvSpPr/>
          <p:nvPr/>
        </p:nvSpPr>
        <p:spPr>
          <a:xfrm>
            <a:off x="4564431" y="3765914"/>
            <a:ext cx="46222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&lt;</a:t>
            </a:r>
            <a:r>
              <a:rPr lang="ru-RU" sz="2000" noProof="1" smtClean="0">
                <a:latin typeface="+mj-lt"/>
              </a:rPr>
              <a:t>Список полей первой таблицы</a:t>
            </a:r>
            <a:r>
              <a:rPr lang="en-US" sz="2000" noProof="1" smtClean="0">
                <a:latin typeface="+mj-lt"/>
              </a:rPr>
              <a:t>&gt;</a:t>
            </a:r>
            <a:r>
              <a:rPr lang="ru-RU" sz="2000" noProof="1" smtClean="0">
                <a:latin typeface="+mj-lt"/>
              </a:rPr>
              <a:t> </a:t>
            </a:r>
            <a:endParaRPr lang="en-US" sz="2000" noProof="1" smtClean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Table_A a</a:t>
            </a:r>
            <a:endParaRPr lang="en-US" sz="2000" noProof="1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right</a:t>
            </a:r>
            <a:r>
              <a:rPr lang="ru-RU" sz="2000" noProof="1" smtClean="0">
                <a:solidFill>
                  <a:srgbClr val="B50B3C"/>
                </a:solidFill>
                <a:latin typeface="+mj-lt"/>
              </a:rPr>
              <a:t>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join </a:t>
            </a:r>
            <a:r>
              <a:rPr lang="en-US" sz="2000" noProof="1" smtClean="0">
                <a:latin typeface="+mj-lt"/>
              </a:rPr>
              <a:t>Table_B b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on</a:t>
            </a:r>
            <a:r>
              <a:rPr lang="en-US" sz="2000" noProof="1" smtClean="0">
                <a:latin typeface="+mj-lt"/>
              </a:rPr>
              <a:t> a.Key_A = b.Key_B</a:t>
            </a:r>
            <a:endParaRPr lang="en-US" sz="2000" noProof="1">
              <a:solidFill>
                <a:srgbClr val="B50B3C"/>
              </a:solidFill>
              <a:latin typeface="+mj-lt"/>
            </a:endParaRPr>
          </a:p>
        </p:txBody>
      </p:sp>
      <p:pic>
        <p:nvPicPr>
          <p:cNvPr id="3074" name="Picture 2" descr="https://miro.medium.com/max/700/1*LBTF0fLczIBiXCD0_KWb1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" t="49930" r="57119" b="29565"/>
          <a:stretch/>
        </p:blipFill>
        <p:spPr bwMode="auto">
          <a:xfrm>
            <a:off x="850613" y="2399333"/>
            <a:ext cx="3262384" cy="23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iro.medium.com/max/700/1*LBTF0fLczIBiXCD0_KWb1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6" t="50726" r="4723" b="28971"/>
          <a:stretch/>
        </p:blipFill>
        <p:spPr bwMode="auto">
          <a:xfrm>
            <a:off x="9638119" y="2399333"/>
            <a:ext cx="1754388" cy="22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05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98089" y="340823"/>
            <a:ext cx="2375877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FULL JOIN</a:t>
            </a:r>
            <a:endParaRPr lang="ru-RU" sz="2600" noProof="1"/>
          </a:p>
        </p:txBody>
      </p:sp>
      <p:sp>
        <p:nvSpPr>
          <p:cNvPr id="10" name="Текст 14"/>
          <p:cNvSpPr txBox="1">
            <a:spLocks/>
          </p:cNvSpPr>
          <p:nvPr/>
        </p:nvSpPr>
        <p:spPr>
          <a:xfrm>
            <a:off x="5085299" y="2399334"/>
            <a:ext cx="3235217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Как</a:t>
            </a:r>
            <a:r>
              <a:rPr lang="en-US" sz="2800" b="1" dirty="0" smtClean="0">
                <a:solidFill>
                  <a:srgbClr val="FFC000"/>
                </a:solidFill>
              </a:rPr>
              <a:t> </a:t>
            </a:r>
            <a:r>
              <a:rPr lang="ru-RU" sz="2800" b="1" dirty="0" smtClean="0">
                <a:solidFill>
                  <a:srgbClr val="FFC000"/>
                </a:solidFill>
              </a:rPr>
              <a:t>это работает</a:t>
            </a:r>
            <a:endParaRPr lang="ru-RU" sz="2800" b="1" dirty="0">
              <a:solidFill>
                <a:srgbClr val="FFC000"/>
              </a:solidFill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4653158" y="3199933"/>
            <a:ext cx="4155680" cy="262321"/>
            <a:chOff x="4446870" y="4348759"/>
            <a:chExt cx="4155680" cy="262321"/>
          </a:xfrm>
        </p:grpSpPr>
        <p:sp>
          <p:nvSpPr>
            <p:cNvPr id="26" name="Прямоугольник 25"/>
            <p:cNvSpPr/>
            <p:nvPr/>
          </p:nvSpPr>
          <p:spPr>
            <a:xfrm flipH="1">
              <a:off x="4446870" y="4461920"/>
              <a:ext cx="4140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7" name="Прямоугольник 26"/>
            <p:cNvSpPr/>
            <p:nvPr/>
          </p:nvSpPr>
          <p:spPr>
            <a:xfrm rot="20112401" flipH="1">
              <a:off x="8098550" y="4575080"/>
              <a:ext cx="504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8" name="Прямоугольник 27"/>
            <p:cNvSpPr/>
            <p:nvPr/>
          </p:nvSpPr>
          <p:spPr>
            <a:xfrm rot="1487599" flipH="1" flipV="1">
              <a:off x="8098549" y="4348759"/>
              <a:ext cx="504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sp>
        <p:nvSpPr>
          <p:cNvPr id="30" name="Прямоугольник 29"/>
          <p:cNvSpPr/>
          <p:nvPr/>
        </p:nvSpPr>
        <p:spPr>
          <a:xfrm>
            <a:off x="4564431" y="3765914"/>
            <a:ext cx="46222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*</a:t>
            </a:r>
            <a:r>
              <a:rPr lang="ru-RU" sz="2000" noProof="1" smtClean="0">
                <a:latin typeface="+mj-lt"/>
              </a:rPr>
              <a:t>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Table_A a</a:t>
            </a:r>
            <a:endParaRPr lang="en-US" sz="2000" noProof="1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left</a:t>
            </a:r>
            <a:r>
              <a:rPr lang="ru-RU" sz="2000" noProof="1" smtClean="0">
                <a:solidFill>
                  <a:srgbClr val="B50B3C"/>
                </a:solidFill>
                <a:latin typeface="+mj-lt"/>
              </a:rPr>
              <a:t>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join </a:t>
            </a:r>
            <a:r>
              <a:rPr lang="en-US" sz="2000" noProof="1" smtClean="0">
                <a:latin typeface="+mj-lt"/>
              </a:rPr>
              <a:t>Table_B b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on</a:t>
            </a:r>
            <a:r>
              <a:rPr lang="en-US" sz="2000" noProof="1" smtClean="0">
                <a:latin typeface="+mj-lt"/>
              </a:rPr>
              <a:t> a.Key_A = b.Key_B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solidFill>
                  <a:srgbClr val="B50B3C"/>
                </a:solidFill>
                <a:latin typeface="+mj-lt"/>
              </a:rPr>
              <a:t>u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nion</a:t>
            </a:r>
            <a:r>
              <a:rPr lang="ru-RU" sz="2000" noProof="1" smtClean="0">
                <a:solidFill>
                  <a:srgbClr val="B50B3C"/>
                </a:solidFill>
                <a:latin typeface="+mj-lt"/>
              </a:rPr>
              <a:t>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all</a:t>
            </a:r>
            <a:endParaRPr lang="en-US" sz="2000" noProof="1" smtClean="0">
              <a:solidFill>
                <a:srgbClr val="B50B3C"/>
              </a:solidFill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*</a:t>
            </a:r>
            <a:r>
              <a:rPr lang="ru-RU" sz="2000" noProof="1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>
                <a:latin typeface="+mj-lt"/>
              </a:rPr>
              <a:t> Table_A 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right</a:t>
            </a:r>
            <a:r>
              <a:rPr lang="ru-RU" sz="2000" noProof="1" smtClean="0">
                <a:solidFill>
                  <a:srgbClr val="B50B3C"/>
                </a:solidFill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join </a:t>
            </a:r>
            <a:r>
              <a:rPr lang="en-US" sz="2000" noProof="1">
                <a:latin typeface="+mj-lt"/>
              </a:rPr>
              <a:t>Table_B b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on</a:t>
            </a:r>
            <a:r>
              <a:rPr lang="en-US" sz="2000" noProof="1">
                <a:latin typeface="+mj-lt"/>
              </a:rPr>
              <a:t> a.Key_A = </a:t>
            </a:r>
            <a:r>
              <a:rPr lang="en-US" sz="2000" noProof="1" smtClean="0">
                <a:latin typeface="+mj-lt"/>
              </a:rPr>
              <a:t>b.Key_B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solidFill>
                  <a:srgbClr val="B50B3C"/>
                </a:solidFill>
                <a:latin typeface="+mj-lt"/>
              </a:rPr>
              <a:t>where</a:t>
            </a:r>
            <a:r>
              <a:rPr lang="en-US" sz="2000" noProof="1" smtClean="0">
                <a:latin typeface="+mj-lt"/>
              </a:rPr>
              <a:t> a.Key_A is NULL</a:t>
            </a:r>
            <a:endParaRPr lang="en-US" sz="2000" noProof="1">
              <a:latin typeface="+mj-lt"/>
            </a:endParaRPr>
          </a:p>
        </p:txBody>
      </p:sp>
      <p:pic>
        <p:nvPicPr>
          <p:cNvPr id="3074" name="Picture 2" descr="https://miro.medium.com/max/700/1*LBTF0fLczIBiXCD0_KWb1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" t="73960" r="56168" b="3985"/>
          <a:stretch/>
        </p:blipFill>
        <p:spPr bwMode="auto">
          <a:xfrm>
            <a:off x="790575" y="2399331"/>
            <a:ext cx="3352800" cy="253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iro.medium.com/max/700/1*LBTF0fLczIBiXCD0_KWb1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6" t="75421" r="5466" b="1522"/>
          <a:stretch/>
        </p:blipFill>
        <p:spPr bwMode="auto">
          <a:xfrm>
            <a:off x="9638119" y="2399332"/>
            <a:ext cx="1658531" cy="25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02930" cy="1200329"/>
          </a:xfrm>
        </p:spPr>
        <p:txBody>
          <a:bodyPr rtlCol="0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Соединение </a:t>
            </a:r>
            <a:r>
              <a:rPr lang="en-US" dirty="0" smtClean="0"/>
              <a:t>FULL JOIN </a:t>
            </a:r>
            <a:r>
              <a:rPr lang="ru-RU" dirty="0" smtClean="0"/>
              <a:t>присутствует не во всех СУБД, например, в </a:t>
            </a:r>
            <a:r>
              <a:rPr lang="en-US" dirty="0" smtClean="0"/>
              <a:t>MySQL </a:t>
            </a:r>
            <a:r>
              <a:rPr lang="ru-RU" dirty="0" smtClean="0"/>
              <a:t>оно отсутствует. Однако его можно получить объединением </a:t>
            </a:r>
            <a:r>
              <a:rPr lang="en-US" dirty="0" smtClean="0"/>
              <a:t>LEFT </a:t>
            </a:r>
            <a:r>
              <a:rPr lang="ru-RU" dirty="0" smtClean="0"/>
              <a:t>и </a:t>
            </a:r>
            <a:r>
              <a:rPr lang="en-US" dirty="0" smtClean="0"/>
              <a:t>RIGHT JOIN’</a:t>
            </a:r>
            <a:r>
              <a:rPr lang="ru-RU" dirty="0" err="1" smtClean="0"/>
              <a:t>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6021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98089" y="340823"/>
            <a:ext cx="2375877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CROSS JOIN</a:t>
            </a:r>
            <a:endParaRPr lang="ru-RU" sz="2600" noProof="1"/>
          </a:p>
        </p:txBody>
      </p:sp>
      <p:sp>
        <p:nvSpPr>
          <p:cNvPr id="10" name="Текст 14"/>
          <p:cNvSpPr txBox="1">
            <a:spLocks/>
          </p:cNvSpPr>
          <p:nvPr/>
        </p:nvSpPr>
        <p:spPr>
          <a:xfrm>
            <a:off x="5323424" y="2408859"/>
            <a:ext cx="3235217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Как</a:t>
            </a:r>
            <a:r>
              <a:rPr lang="en-US" sz="2800" b="1" dirty="0" smtClean="0">
                <a:solidFill>
                  <a:srgbClr val="FFC000"/>
                </a:solidFill>
              </a:rPr>
              <a:t> </a:t>
            </a:r>
            <a:r>
              <a:rPr lang="ru-RU" sz="2800" b="1" dirty="0" smtClean="0">
                <a:solidFill>
                  <a:srgbClr val="FFC000"/>
                </a:solidFill>
              </a:rPr>
              <a:t>это работает</a:t>
            </a:r>
            <a:endParaRPr lang="ru-RU" sz="2800" b="1" dirty="0">
              <a:solidFill>
                <a:srgbClr val="FFC000"/>
              </a:solidFill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4891283" y="3209458"/>
            <a:ext cx="4155680" cy="262321"/>
            <a:chOff x="4446870" y="4348759"/>
            <a:chExt cx="4155680" cy="262321"/>
          </a:xfrm>
        </p:grpSpPr>
        <p:sp>
          <p:nvSpPr>
            <p:cNvPr id="26" name="Прямоугольник 25"/>
            <p:cNvSpPr/>
            <p:nvPr/>
          </p:nvSpPr>
          <p:spPr>
            <a:xfrm flipH="1">
              <a:off x="4446870" y="4461920"/>
              <a:ext cx="4140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7" name="Прямоугольник 26"/>
            <p:cNvSpPr/>
            <p:nvPr/>
          </p:nvSpPr>
          <p:spPr>
            <a:xfrm rot="20112401" flipH="1">
              <a:off x="8098550" y="4575080"/>
              <a:ext cx="504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  <p:sp>
          <p:nvSpPr>
            <p:cNvPr id="28" name="Прямоугольник 27"/>
            <p:cNvSpPr/>
            <p:nvPr/>
          </p:nvSpPr>
          <p:spPr>
            <a:xfrm rot="1487599" flipH="1" flipV="1">
              <a:off x="8098549" y="4348759"/>
              <a:ext cx="504000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/>
            </a:p>
          </p:txBody>
        </p:sp>
      </p:grpSp>
      <p:pic>
        <p:nvPicPr>
          <p:cNvPr id="5122" name="Picture 2" descr="https://miro.medium.com/max/700/1*wCzkJieVkAKGT_702jxW6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t="55269" r="57191" b="26246"/>
          <a:stretch/>
        </p:blipFill>
        <p:spPr bwMode="auto">
          <a:xfrm>
            <a:off x="734446" y="2460020"/>
            <a:ext cx="3684195" cy="253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miro.medium.com/max/700/1*wCzkJieVkAKGT_702jxW6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2" t="57446" r="4105" b="3665"/>
          <a:stretch/>
        </p:blipFill>
        <p:spPr bwMode="auto">
          <a:xfrm>
            <a:off x="9897452" y="2095222"/>
            <a:ext cx="14763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4773981" y="3783104"/>
            <a:ext cx="46222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&lt;</a:t>
            </a:r>
            <a:r>
              <a:rPr lang="ru-RU" sz="2000" noProof="1" smtClean="0">
                <a:latin typeface="+mj-lt"/>
              </a:rPr>
              <a:t>Список полей первой таблицы</a:t>
            </a:r>
            <a:r>
              <a:rPr lang="en-US" sz="2000" noProof="1" smtClean="0">
                <a:latin typeface="+mj-lt"/>
              </a:rPr>
              <a:t>&gt;</a:t>
            </a:r>
            <a:r>
              <a:rPr lang="ru-RU" sz="2000" noProof="1" smtClean="0">
                <a:latin typeface="+mj-lt"/>
              </a:rPr>
              <a:t> </a:t>
            </a:r>
            <a:endParaRPr lang="en-US" sz="2000" noProof="1" smtClean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Table_A a</a:t>
            </a:r>
            <a:endParaRPr lang="en-US" sz="2000" noProof="1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cross</a:t>
            </a:r>
            <a:r>
              <a:rPr lang="ru-RU" sz="2000" noProof="1" smtClean="0">
                <a:solidFill>
                  <a:srgbClr val="B50B3C"/>
                </a:solidFill>
                <a:latin typeface="+mj-lt"/>
              </a:rPr>
              <a:t>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join </a:t>
            </a:r>
            <a:r>
              <a:rPr lang="en-US" sz="2000" noProof="1" smtClean="0">
                <a:latin typeface="+mj-lt"/>
              </a:rPr>
              <a:t>Table_B b</a:t>
            </a:r>
            <a:endParaRPr lang="en-US" sz="2000" noProof="1">
              <a:solidFill>
                <a:srgbClr val="B50B3C"/>
              </a:solidFill>
              <a:latin typeface="+mj-lt"/>
            </a:endParaRPr>
          </a:p>
        </p:txBody>
      </p:sp>
      <p:sp>
        <p:nvSpPr>
          <p:cNvPr id="16" name="Текст 5"/>
          <p:cNvSpPr>
            <a:spLocks noGrp="1"/>
          </p:cNvSpPr>
          <p:nvPr>
            <p:ph type="body" sz="quarter" idx="16"/>
          </p:nvPr>
        </p:nvSpPr>
        <p:spPr>
          <a:xfrm>
            <a:off x="3247795" y="331590"/>
            <a:ext cx="8639405" cy="461665"/>
          </a:xfrm>
        </p:spPr>
        <p:txBody>
          <a:bodyPr rtlCol="0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CROSS JOIN</a:t>
            </a:r>
            <a:r>
              <a:rPr lang="ru-RU" dirty="0" smtClean="0"/>
              <a:t> ещё называют декартовым произведением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7943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4250404" y="306554"/>
            <a:ext cx="3765583" cy="1200329"/>
          </a:xfrm>
        </p:spPr>
        <p:txBody>
          <a:bodyPr rtlCol="0"/>
          <a:lstStyle/>
          <a:p>
            <a:pPr rtl="0"/>
            <a:r>
              <a:rPr lang="ru-RU" noProof="1" smtClean="0"/>
              <a:t>КОНЕЦ</a:t>
            </a:r>
            <a:endParaRPr lang="ru-RU" noProof="1"/>
          </a:p>
        </p:txBody>
      </p:sp>
      <p:pic>
        <p:nvPicPr>
          <p:cNvPr id="9218" name="Picture 2" descr="https://i.pinimg.com/originals/d1/18/44/d118448e1d519080f4d193255fb14ea7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875" y1="21555" x2="25875" y2="21555"/>
                        <a14:foregroundMark x1="67000" y1="27915" x2="67000" y2="27915"/>
                        <a14:foregroundMark x1="71250" y1="35689" x2="71250" y2="35689"/>
                        <a14:foregroundMark x1="23875" y1="38339" x2="23875" y2="38339"/>
                        <a14:foregroundMark x1="38375" y1="45230" x2="38375" y2="45230"/>
                        <a14:foregroundMark x1="41125" y1="42756" x2="41125" y2="42756"/>
                        <a14:foregroundMark x1="32625" y1="40459" x2="32625" y2="40459"/>
                        <a14:foregroundMark x1="36000" y1="33039" x2="36000" y2="33039"/>
                        <a14:foregroundMark x1="31875" y1="22615" x2="31875" y2="22615"/>
                        <a14:foregroundMark x1="35750" y1="44700" x2="35750" y2="44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183" y="1722437"/>
            <a:ext cx="6976024" cy="493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356379" y="306554"/>
            <a:ext cx="1553630" cy="1200329"/>
          </a:xfrm>
        </p:spPr>
        <p:txBody>
          <a:bodyPr rtlCol="0"/>
          <a:lstStyle/>
          <a:p>
            <a:pPr rtl="0"/>
            <a:r>
              <a:rPr lang="ru-RU" noProof="1" smtClean="0"/>
              <a:t>ДЗ</a:t>
            </a:r>
            <a:endParaRPr lang="ru-RU" noProof="1"/>
          </a:p>
        </p:txBody>
      </p:sp>
      <p:sp>
        <p:nvSpPr>
          <p:cNvPr id="7" name="Текст 14"/>
          <p:cNvSpPr txBox="1">
            <a:spLocks/>
          </p:cNvSpPr>
          <p:nvPr/>
        </p:nvSpPr>
        <p:spPr>
          <a:xfrm>
            <a:off x="984499" y="2707742"/>
            <a:ext cx="1029738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Номера задач</a:t>
            </a:r>
            <a:r>
              <a:rPr lang="en-US" sz="2800" b="1" dirty="0" smtClean="0">
                <a:solidFill>
                  <a:srgbClr val="FFC000"/>
                </a:solidFill>
              </a:rPr>
              <a:t> (</a:t>
            </a:r>
            <a:r>
              <a:rPr lang="ru-RU" sz="2800" b="1" dirty="0" smtClean="0">
                <a:solidFill>
                  <a:srgbClr val="FFC000"/>
                </a:solidFill>
              </a:rPr>
              <a:t>в таком порядке): </a:t>
            </a:r>
            <a:r>
              <a:rPr lang="en-US" sz="2800" b="1" dirty="0" smtClean="0"/>
              <a:t>#18</a:t>
            </a:r>
            <a:r>
              <a:rPr lang="ru-RU" sz="2800" b="1" dirty="0" smtClean="0"/>
              <a:t>, </a:t>
            </a:r>
            <a:r>
              <a:rPr lang="en-US" sz="2800" b="1" dirty="0" smtClean="0"/>
              <a:t>#</a:t>
            </a:r>
            <a:r>
              <a:rPr lang="ru-RU" sz="2800" b="1" dirty="0" smtClean="0"/>
              <a:t>14</a:t>
            </a:r>
            <a:r>
              <a:rPr lang="en-US" sz="2800" b="1" dirty="0" smtClean="0"/>
              <a:t>, #</a:t>
            </a:r>
            <a:r>
              <a:rPr lang="ru-RU" sz="2800" b="1" dirty="0" smtClean="0"/>
              <a:t>15</a:t>
            </a:r>
            <a:r>
              <a:rPr lang="en-US" sz="2800" b="1" dirty="0" smtClean="0"/>
              <a:t>, #</a:t>
            </a:r>
            <a:r>
              <a:rPr lang="ru-RU" sz="2800" b="1" smtClean="0"/>
              <a:t>16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212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1006429"/>
          </a:xfrm>
        </p:spPr>
        <p:txBody>
          <a:bodyPr rtlCol="0"/>
          <a:lstStyle/>
          <a:p>
            <a:pPr rtl="0"/>
            <a:r>
              <a:rPr lang="ru-RU" noProof="1" smtClean="0"/>
              <a:t>Для указания количества возвращаемых записей</a:t>
            </a:r>
            <a:r>
              <a:rPr lang="ru-RU" noProof="1"/>
              <a:t> </a:t>
            </a:r>
            <a:r>
              <a:rPr lang="ru-RU" noProof="1" smtClean="0"/>
              <a:t>существует специальный оператор ограничения выборки</a:t>
            </a: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174171"/>
            <a:ext cx="2827165" cy="1357295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Ограничение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выборки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7" name="Объект 46"/>
          <p:cNvSpPr txBox="1">
            <a:spLocks/>
          </p:cNvSpPr>
          <p:nvPr/>
        </p:nvSpPr>
        <p:spPr>
          <a:xfrm>
            <a:off x="408143" y="3551099"/>
            <a:ext cx="1606362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TOP</a:t>
            </a:r>
            <a:endParaRPr lang="ru-RU" sz="48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2556591" y="3689757"/>
            <a:ext cx="4429828" cy="47150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elect </a:t>
            </a:r>
            <a:r>
              <a:rPr lang="en-US" sz="2200" noProof="1" smtClean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TOP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4 name from Customers</a:t>
            </a:r>
            <a:endParaRPr lang="ru-RU" sz="2200" noProof="1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 rot="5400000">
            <a:off x="2050104" y="3905946"/>
            <a:ext cx="756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0" name="Текст 14"/>
          <p:cNvSpPr txBox="1">
            <a:spLocks/>
          </p:cNvSpPr>
          <p:nvPr/>
        </p:nvSpPr>
        <p:spPr>
          <a:xfrm>
            <a:off x="370175" y="2594092"/>
            <a:ext cx="661624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Виды операторов: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11" name="Объект 46"/>
          <p:cNvSpPr txBox="1">
            <a:spLocks/>
          </p:cNvSpPr>
          <p:nvPr/>
        </p:nvSpPr>
        <p:spPr>
          <a:xfrm>
            <a:off x="198593" y="4758679"/>
            <a:ext cx="2025462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LIMIT</a:t>
            </a:r>
            <a:endParaRPr lang="ru-RU" sz="48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Объект 3"/>
          <p:cNvSpPr txBox="1">
            <a:spLocks/>
          </p:cNvSpPr>
          <p:nvPr/>
        </p:nvSpPr>
        <p:spPr>
          <a:xfrm>
            <a:off x="2556590" y="4758678"/>
            <a:ext cx="4429829" cy="73458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select name from Customers</a:t>
            </a:r>
            <a:b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200" noProof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LIMIT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1,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4 </a:t>
            </a:r>
            <a:endParaRPr lang="ru-RU" sz="2200" noProof="1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 rot="5400000">
            <a:off x="2050104" y="5113526"/>
            <a:ext cx="756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8" name="Объект 3"/>
          <p:cNvSpPr txBox="1">
            <a:spLocks/>
          </p:cNvSpPr>
          <p:nvPr/>
        </p:nvSpPr>
        <p:spPr>
          <a:xfrm>
            <a:off x="7318034" y="4758678"/>
            <a:ext cx="4429829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noProof="1">
                <a:solidFill>
                  <a:srgbClr val="FFC000"/>
                </a:solidFill>
              </a:rPr>
              <a:t>Используется в </a:t>
            </a:r>
            <a:r>
              <a:rPr lang="en-US" sz="2800" noProof="1">
                <a:solidFill>
                  <a:srgbClr val="FFC000"/>
                </a:solidFill>
              </a:rPr>
              <a:t>MySQL </a:t>
            </a:r>
            <a:endParaRPr lang="ru-RU" sz="2800" noProof="1">
              <a:solidFill>
                <a:srgbClr val="FFC000"/>
              </a:solidFill>
            </a:endParaRPr>
          </a:p>
        </p:txBody>
      </p:sp>
      <p:sp>
        <p:nvSpPr>
          <p:cNvPr id="30" name="Объект 3"/>
          <p:cNvSpPr txBox="1">
            <a:spLocks/>
          </p:cNvSpPr>
          <p:nvPr/>
        </p:nvSpPr>
        <p:spPr>
          <a:xfrm>
            <a:off x="7318034" y="3689757"/>
            <a:ext cx="4429829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noProof="1">
                <a:solidFill>
                  <a:srgbClr val="FFC000"/>
                </a:solidFill>
              </a:rPr>
              <a:t>Используется в </a:t>
            </a:r>
            <a:r>
              <a:rPr lang="en-US" sz="2800" noProof="1" smtClean="0">
                <a:solidFill>
                  <a:srgbClr val="FFC000"/>
                </a:solidFill>
              </a:rPr>
              <a:t>MSSQL </a:t>
            </a:r>
            <a:r>
              <a:rPr lang="ru-RU" sz="2800" noProof="1" smtClean="0">
                <a:solidFill>
                  <a:srgbClr val="FFC000"/>
                </a:solidFill>
              </a:rPr>
              <a:t>и</a:t>
            </a:r>
            <a:r>
              <a:rPr lang="en-US" sz="2800" noProof="1" smtClean="0">
                <a:solidFill>
                  <a:srgbClr val="FFC000"/>
                </a:solidFill>
              </a:rPr>
              <a:t> Oracle </a:t>
            </a:r>
            <a:endParaRPr lang="ru-RU" sz="2800" noProof="1">
              <a:solidFill>
                <a:srgbClr val="FFC000"/>
              </a:solidFill>
            </a:endParaRPr>
          </a:p>
        </p:txBody>
      </p:sp>
      <p:pic>
        <p:nvPicPr>
          <p:cNvPr id="8194" name="Picture 2" descr="https://img-fotki.yandex.ru/get/94189/200418627.1cb/0_19a52b_c52756ea_ori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19" y="1019233"/>
            <a:ext cx="4035424" cy="249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7" grpId="0"/>
      <p:bldP spid="8" grpId="0"/>
      <p:bldP spid="9" grpId="0" animBg="1"/>
      <p:bldP spid="10" grpId="0"/>
      <p:bldP spid="11" grpId="0"/>
      <p:bldP spid="12" grpId="0"/>
      <p:bldP spid="13" grpId="0" animBg="1"/>
      <p:bldP spid="28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1744067"/>
          </a:xfrm>
        </p:spPr>
        <p:txBody>
          <a:bodyPr rtlCol="0"/>
          <a:lstStyle/>
          <a:p>
            <a:pPr rtl="0"/>
            <a:r>
              <a:rPr lang="ru-RU" noProof="1" smtClean="0"/>
              <a:t>Вложенный запрос – это запрос на выборку, который используется внутри конструкции </a:t>
            </a:r>
            <a:r>
              <a:rPr lang="en-US" noProof="1" smtClean="0"/>
              <a:t>SELECT</a:t>
            </a:r>
            <a:r>
              <a:rPr lang="ru-RU" noProof="1" smtClean="0"/>
              <a:t> или внутри другого вложенного запроса</a:t>
            </a:r>
          </a:p>
          <a:p>
            <a:pPr rtl="0"/>
            <a:r>
              <a:rPr lang="ru-RU" noProof="1" smtClean="0"/>
              <a:t>Подзапрос может быть использован везде, где разрешены выражения</a:t>
            </a:r>
            <a:endParaRPr lang="ru-RU" noProof="1"/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174171"/>
            <a:ext cx="2827165" cy="1357295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Вложенные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запросы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2" y="2283564"/>
            <a:ext cx="7879151" cy="3652282"/>
          </a:xfrm>
        </p:spPr>
        <p:txBody>
          <a:bodyPr rtlCol="0"/>
          <a:lstStyle/>
          <a:p>
            <a:pPr rtl="0"/>
            <a:r>
              <a:rPr lang="ru-RU" noProof="1" smtClean="0">
                <a:solidFill>
                  <a:srgbClr val="FFC000"/>
                </a:solidFill>
              </a:rPr>
              <a:t>Подзапросы могут возвращать любой набор данных, что и обычный </a:t>
            </a:r>
            <a:r>
              <a:rPr lang="en-US" noProof="1" smtClean="0">
                <a:solidFill>
                  <a:srgbClr val="FFC000"/>
                </a:solidFill>
              </a:rPr>
              <a:t>SELECT</a:t>
            </a:r>
            <a:r>
              <a:rPr lang="ru-RU" noProof="1" smtClean="0">
                <a:solidFill>
                  <a:srgbClr val="FFC000"/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noProof="1"/>
              <a:t>м</a:t>
            </a:r>
            <a:r>
              <a:rPr lang="ru-RU" noProof="1" smtClean="0"/>
              <a:t>ассив значений, состоящий из набора полей нескольких столбцов (например, имя сотрудника и его ЗП);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noProof="1"/>
              <a:t>м</a:t>
            </a:r>
            <a:r>
              <a:rPr lang="ru-RU" noProof="1" smtClean="0"/>
              <a:t>ассив значений из полей одного столбца (например, столбец офисов компании);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noProof="1" smtClean="0"/>
              <a:t>одиночное значение (например, максимальная ЗП в отделе);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noProof="1"/>
              <a:t>п</a:t>
            </a:r>
            <a:r>
              <a:rPr lang="ru-RU" noProof="1" smtClean="0"/>
              <a:t>устое значение.</a:t>
            </a:r>
            <a:endParaRPr lang="ru-RU" noProof="1"/>
          </a:p>
        </p:txBody>
      </p:sp>
      <p:pic>
        <p:nvPicPr>
          <p:cNvPr id="1026" name="Picture 2" descr="https://100-raskrasok.ru/wp-content/uploads/2022/03/1614583070_60-p-kartinki-iz-multikov-na-belom-fone-72-2018x204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1" y="2283564"/>
            <a:ext cx="3606996" cy="365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8717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4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06797" y="245029"/>
            <a:ext cx="2375877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Вложенные</a:t>
            </a:r>
            <a:br>
              <a:rPr lang="ru-RU" sz="2600" noProof="1" smtClean="0"/>
            </a:br>
            <a:r>
              <a:rPr lang="ru-RU" sz="2600" noProof="1" smtClean="0"/>
              <a:t>запросы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552595" y="415442"/>
            <a:ext cx="8106005" cy="424732"/>
          </a:xfrm>
        </p:spPr>
        <p:txBody>
          <a:bodyPr rtlCol="0"/>
          <a:lstStyle/>
          <a:p>
            <a:pPr algn="just">
              <a:spcBef>
                <a:spcPts val="0"/>
              </a:spcBef>
            </a:pPr>
            <a:r>
              <a:rPr lang="ru-RU" noProof="1">
                <a:solidFill>
                  <a:srgbClr val="FFC000"/>
                </a:solidFill>
              </a:rPr>
              <a:t>Пример вложенного запроса в конструкции </a:t>
            </a:r>
            <a:r>
              <a:rPr lang="en-US" noProof="1">
                <a:solidFill>
                  <a:srgbClr val="FFC000"/>
                </a:solidFill>
              </a:rPr>
              <a:t>WHERE 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82492" y="1611557"/>
            <a:ext cx="61858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Вывести пассажира с самым длинным именем: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name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Passenger 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where </a:t>
            </a:r>
            <a:r>
              <a:rPr lang="en-US" sz="2000" noProof="1" smtClean="0">
                <a:latin typeface="+mj-lt"/>
              </a:rPr>
              <a:t>LENGTH(name) = (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 </a:t>
            </a:r>
            <a:r>
              <a:rPr lang="en-US" sz="2000" noProof="1">
                <a:latin typeface="+mj-lt"/>
              </a:rPr>
              <a:t>MAX(LENGTH(name)</a:t>
            </a:r>
            <a:r>
              <a:rPr lang="en-US" sz="2000" noProof="1" smtClean="0">
                <a:latin typeface="+mj-lt"/>
              </a:rPr>
              <a:t>)</a:t>
            </a: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Passenger)</a:t>
            </a:r>
            <a:endParaRPr lang="en-US" sz="2000" noProof="1"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6797" y="1942416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2" y="2378869"/>
            <a:ext cx="3818035" cy="178292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06797" y="4581924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52" y="5150102"/>
            <a:ext cx="3818035" cy="4291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782492" y="4581924"/>
            <a:ext cx="61858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Другой вариант: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name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Passenger 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o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rder by </a:t>
            </a:r>
            <a:r>
              <a:rPr lang="en-US" sz="2000" noProof="1" smtClean="0">
                <a:latin typeface="+mj-lt"/>
              </a:rPr>
              <a:t>LENGTH(name)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DESC LIMIT</a:t>
            </a:r>
            <a:r>
              <a:rPr lang="en-US" sz="2000" noProof="1" smtClean="0">
                <a:latin typeface="+mj-lt"/>
              </a:rPr>
              <a:t> 1</a:t>
            </a:r>
            <a:endParaRPr lang="en-US" sz="2000" noProof="1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782491" y="3388341"/>
            <a:ext cx="6185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b="1" noProof="1">
                <a:solidFill>
                  <a:srgbClr val="FFC000"/>
                </a:solidFill>
              </a:rPr>
              <a:t>Однако нужно стараться избегать использования подзапросов там, где можно обойтись и без них</a:t>
            </a:r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06797" y="245029"/>
            <a:ext cx="2375877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Вложенные</a:t>
            </a:r>
            <a:br>
              <a:rPr lang="ru-RU" sz="2600" noProof="1" smtClean="0"/>
            </a:br>
            <a:r>
              <a:rPr lang="ru-RU" sz="2600" noProof="1" smtClean="0"/>
              <a:t>запросы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4589416" y="387904"/>
            <a:ext cx="7378875" cy="424732"/>
          </a:xfrm>
        </p:spPr>
        <p:txBody>
          <a:bodyPr rtlCol="0"/>
          <a:lstStyle/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Сортировка во вложенном запросе</a:t>
            </a:r>
            <a:r>
              <a:rPr lang="en-US" noProof="1" smtClean="0">
                <a:solidFill>
                  <a:srgbClr val="FFC000"/>
                </a:solidFill>
              </a:rPr>
              <a:t> 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668192" y="1301871"/>
            <a:ext cx="61858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a.name, b.town_from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Company a,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town_from, company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Trip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 </a:t>
            </a:r>
            <a:r>
              <a:rPr lang="en-US" sz="2000" noProof="1" smtClean="0">
                <a:latin typeface="+mj-lt"/>
              </a:rPr>
              <a:t>company) b 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where </a:t>
            </a:r>
            <a:r>
              <a:rPr lang="en-US" sz="2000" noProof="1">
                <a:latin typeface="+mj-lt"/>
              </a:rPr>
              <a:t>a.id = b.company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 and </a:t>
            </a:r>
            <a:r>
              <a:rPr lang="en-US" sz="2000" noProof="1" smtClean="0">
                <a:latin typeface="+mj-lt"/>
              </a:rPr>
              <a:t>LENGTH(town_from) &gt;= 6</a:t>
            </a:r>
            <a:endParaRPr lang="en-US" sz="2000" noProof="1"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6797" y="1629708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Фрагменты исходных таблиц: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6797" y="3966539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668192" y="4456904"/>
            <a:ext cx="61858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Лучше без подзапроса: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a.name, b.town_from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Company a, Trip b 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where </a:t>
            </a:r>
            <a:r>
              <a:rPr lang="en-US" sz="2000" noProof="1">
                <a:latin typeface="+mj-lt"/>
              </a:rPr>
              <a:t>a.id = b.company and LENGTH(town_from) &gt;= </a:t>
            </a:r>
            <a:r>
              <a:rPr lang="en-US" sz="2000" noProof="1" smtClean="0">
                <a:latin typeface="+mj-lt"/>
              </a:rPr>
              <a:t>6</a:t>
            </a:r>
            <a:endParaRPr lang="ru-RU" sz="2000" noProof="1" smtClean="0">
              <a:latin typeface="+mj-lt"/>
            </a:endParaRP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order by </a:t>
            </a:r>
            <a:r>
              <a:rPr lang="en-US" sz="2000" noProof="1">
                <a:latin typeface="+mj-lt"/>
              </a:rPr>
              <a:t>b.</a:t>
            </a:r>
            <a:r>
              <a:rPr lang="en-US" sz="2000" noProof="1" smtClean="0">
                <a:latin typeface="+mj-lt"/>
              </a:rPr>
              <a:t>company</a:t>
            </a:r>
            <a:endParaRPr lang="en-US" sz="2000" noProof="1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608590" y="3472018"/>
            <a:ext cx="6185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вызовет ошибку, так как сортировку в подзапросе использовать НЕЛЬЗЯ !</a:t>
            </a:r>
            <a:endParaRPr lang="ru-RU" b="1" noProof="1">
              <a:solidFill>
                <a:srgbClr val="FFC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97" y="1999040"/>
            <a:ext cx="2020389" cy="180180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144" y="2241090"/>
            <a:ext cx="2054315" cy="13456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97" y="4438689"/>
            <a:ext cx="2383759" cy="14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17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06797" y="245029"/>
            <a:ext cx="2375877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Вложенные</a:t>
            </a:r>
            <a:br>
              <a:rPr lang="ru-RU" sz="2600" noProof="1" smtClean="0"/>
            </a:br>
            <a:r>
              <a:rPr lang="ru-RU" sz="2600" noProof="1" smtClean="0"/>
              <a:t>запросы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4589415" y="394081"/>
            <a:ext cx="7378875" cy="424732"/>
          </a:xfrm>
        </p:spPr>
        <p:txBody>
          <a:bodyPr rtlCol="0"/>
          <a:lstStyle/>
          <a:p>
            <a:pPr algn="just">
              <a:spcBef>
                <a:spcPts val="0"/>
              </a:spcBef>
            </a:pPr>
            <a:r>
              <a:rPr lang="en-US" noProof="1" smtClean="0">
                <a:solidFill>
                  <a:srgbClr val="FFC000"/>
                </a:solidFill>
              </a:rPr>
              <a:t>ANY, IN, ALL, EXISTS </a:t>
            </a:r>
            <a:r>
              <a:rPr lang="ru-RU" noProof="1" smtClean="0">
                <a:solidFill>
                  <a:srgbClr val="FFC000"/>
                </a:solidFill>
              </a:rPr>
              <a:t>и </a:t>
            </a:r>
            <a:r>
              <a:rPr lang="en-US" noProof="1" smtClean="0">
                <a:solidFill>
                  <a:srgbClr val="FFC000"/>
                </a:solidFill>
              </a:rPr>
              <a:t>NOT EXISTS 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648599" y="2112139"/>
            <a:ext cx="618580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ru-RU" sz="20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a.name</a:t>
            </a:r>
            <a:r>
              <a:rPr lang="ru-RU" sz="2000" noProof="1" smtClean="0">
                <a:latin typeface="+mj-lt"/>
              </a:rPr>
              <a:t>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Company a,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where</a:t>
            </a:r>
            <a:r>
              <a:rPr lang="ru-RU" sz="2000" noProof="1" smtClean="0">
                <a:solidFill>
                  <a:srgbClr val="B50B3C"/>
                </a:solidFill>
                <a:latin typeface="+mj-lt"/>
              </a:rPr>
              <a:t>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exists</a:t>
            </a:r>
            <a:r>
              <a:rPr lang="en-US" sz="2000" noProof="1" smtClean="0">
                <a:solidFill>
                  <a:srgbClr val="B50B3C"/>
                </a:solidFill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	</a:t>
            </a:r>
            <a:r>
              <a:rPr lang="en-US" sz="2000" noProof="1" smtClean="0">
                <a:latin typeface="+mj-lt"/>
              </a:rPr>
              <a:t>(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town_from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noProof="1" smtClean="0">
                <a:latin typeface="+mj-lt"/>
              </a:rPr>
              <a:t> 	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Trip b</a:t>
            </a: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	 where </a:t>
            </a:r>
            <a:r>
              <a:rPr lang="en-US" sz="2000" noProof="1" smtClean="0">
                <a:latin typeface="+mj-lt"/>
              </a:rPr>
              <a:t>a.id = b.company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 and </a:t>
            </a:r>
            <a:r>
              <a:rPr lang="en-US" sz="2000" noProof="1" smtClean="0">
                <a:latin typeface="+mj-lt"/>
              </a:rPr>
              <a:t>plane = ‘TU-154’)</a:t>
            </a:r>
            <a:endParaRPr lang="en-US" sz="2000" noProof="1"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6797" y="2112139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Фрагменты исходных таблиц: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6797" y="4759617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648598" y="4681828"/>
            <a:ext cx="6185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вернёт все компании, у которых есть такие города вылета, откуда рейс был совершён на </a:t>
            </a:r>
            <a:r>
              <a:rPr lang="en-US" b="1" noProof="1" smtClean="0">
                <a:solidFill>
                  <a:srgbClr val="FFC000"/>
                </a:solidFill>
              </a:rPr>
              <a:t>TU-154</a:t>
            </a:r>
            <a:r>
              <a:rPr lang="ru-RU" b="1" noProof="1" smtClean="0">
                <a:solidFill>
                  <a:srgbClr val="FFC000"/>
                </a:solidFill>
              </a:rPr>
              <a:t> </a:t>
            </a:r>
            <a:endParaRPr lang="ru-RU" b="1" noProof="1">
              <a:solidFill>
                <a:srgbClr val="FFC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97" y="2485354"/>
            <a:ext cx="2020389" cy="180180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144" y="2723521"/>
            <a:ext cx="2054315" cy="134568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682674" y="973693"/>
            <a:ext cx="92856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Помимо стандартных операторов </a:t>
            </a:r>
            <a:r>
              <a:rPr lang="en-US" sz="2000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ANY, IN, ALL </a:t>
            </a:r>
            <a:r>
              <a:rPr lang="ru-RU" sz="2000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для работы с подзапросами используют </a:t>
            </a:r>
            <a:r>
              <a:rPr lang="en-US" sz="2000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EXISTS </a:t>
            </a:r>
            <a:r>
              <a:rPr lang="ru-RU" sz="2000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и </a:t>
            </a:r>
            <a:r>
              <a:rPr lang="en-US" sz="2000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NOT EXISTS</a:t>
            </a:r>
            <a:r>
              <a:rPr lang="ru-RU" sz="2000" noProof="1"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97" y="5220463"/>
            <a:ext cx="2025965" cy="7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32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8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1209562"/>
          </a:xfrm>
        </p:spPr>
        <p:txBody>
          <a:bodyPr rtlCol="0"/>
          <a:lstStyle/>
          <a:p>
            <a:pPr algn="just" rtl="0">
              <a:lnSpc>
                <a:spcPct val="110000"/>
              </a:lnSpc>
            </a:pPr>
            <a:r>
              <a:rPr lang="ru-RU" noProof="1" smtClean="0"/>
              <a:t>Для объединения </a:t>
            </a:r>
            <a:r>
              <a:rPr lang="ru-RU" noProof="1" smtClean="0"/>
              <a:t>результирующего </a:t>
            </a:r>
            <a:r>
              <a:rPr lang="ru-RU" noProof="1" smtClean="0"/>
              <a:t>набора из двух или более запросов </a:t>
            </a:r>
            <a:r>
              <a:rPr lang="en-US" noProof="1" smtClean="0"/>
              <a:t>SELECT </a:t>
            </a:r>
            <a:r>
              <a:rPr lang="ru-RU" noProof="1" smtClean="0"/>
              <a:t>используется оператор </a:t>
            </a:r>
            <a:r>
              <a:rPr lang="en-US" noProof="1" smtClean="0"/>
              <a:t>UNION</a:t>
            </a:r>
            <a:endParaRPr lang="ru-RU" noProof="1" smtClean="0"/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571501" y="-174171"/>
            <a:ext cx="2893472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Объединение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запросов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1"/>
          </p:nvPr>
        </p:nvSpPr>
        <p:spPr>
          <a:xfrm>
            <a:off x="4832714" y="4190863"/>
            <a:ext cx="6915149" cy="2305246"/>
          </a:xfrm>
        </p:spPr>
        <p:txBody>
          <a:bodyPr rtlCol="0"/>
          <a:lstStyle/>
          <a:p>
            <a:pPr rtl="0"/>
            <a:r>
              <a:rPr lang="ru-RU" noProof="1" smtClean="0">
                <a:solidFill>
                  <a:srgbClr val="FFC000"/>
                </a:solidFill>
              </a:rPr>
              <a:t>Для того, чтобы объединение сработало нужно: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noProof="1"/>
              <a:t>ч</a:t>
            </a:r>
            <a:r>
              <a:rPr lang="ru-RU" noProof="1" smtClean="0"/>
              <a:t>тобы каждый </a:t>
            </a:r>
            <a:r>
              <a:rPr lang="en-US" noProof="1" smtClean="0"/>
              <a:t>SELECT </a:t>
            </a:r>
            <a:r>
              <a:rPr lang="ru-RU" noProof="1" smtClean="0"/>
              <a:t>возвращал одинаковое число столбцов;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noProof="1"/>
              <a:t>ч</a:t>
            </a:r>
            <a:r>
              <a:rPr lang="ru-RU" noProof="1" smtClean="0"/>
              <a:t>тобы типы столбцов были одинаковы;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noProof="1"/>
              <a:t>ч</a:t>
            </a:r>
            <a:r>
              <a:rPr lang="ru-RU" noProof="1" smtClean="0"/>
              <a:t>тобы столбцы располагались в одинаковом порядке.</a:t>
            </a:r>
          </a:p>
        </p:txBody>
      </p:sp>
      <p:sp>
        <p:nvSpPr>
          <p:cNvPr id="28" name="Текст 14"/>
          <p:cNvSpPr>
            <a:spLocks noGrp="1"/>
          </p:cNvSpPr>
          <p:nvPr>
            <p:ph type="body" sz="quarter" idx="11"/>
          </p:nvPr>
        </p:nvSpPr>
        <p:spPr>
          <a:xfrm>
            <a:off x="311474" y="2011252"/>
            <a:ext cx="6051611" cy="1695849"/>
          </a:xfrm>
        </p:spPr>
        <p:txBody>
          <a:bodyPr rtlCol="0"/>
          <a:lstStyle/>
          <a:p>
            <a:pPr rtl="0"/>
            <a:r>
              <a:rPr lang="ru-RU" noProof="1" smtClean="0">
                <a:solidFill>
                  <a:srgbClr val="FFC000"/>
                </a:solidFill>
              </a:rPr>
              <a:t>Общая </a:t>
            </a:r>
            <a:r>
              <a:rPr lang="ru-RU" noProof="1" smtClean="0">
                <a:solidFill>
                  <a:srgbClr val="FFC000"/>
                </a:solidFill>
              </a:rPr>
              <a:t>структура объединения</a:t>
            </a:r>
            <a:r>
              <a:rPr lang="en-US" noProof="1" smtClean="0">
                <a:solidFill>
                  <a:srgbClr val="FFC000"/>
                </a:solidFill>
              </a:rPr>
              <a:t>:</a:t>
            </a:r>
            <a:endParaRPr lang="en-US" noProof="1" smtClean="0">
              <a:solidFill>
                <a:srgbClr val="FFC000"/>
              </a:solidFill>
            </a:endParaRPr>
          </a:p>
          <a:p>
            <a:pPr rtl="0"/>
            <a:r>
              <a:rPr lang="en-US" noProof="1" smtClean="0"/>
              <a:t>SELECT </a:t>
            </a:r>
            <a:r>
              <a:rPr lang="ru-RU" noProof="1" smtClean="0"/>
              <a:t>поля_таблиц </a:t>
            </a:r>
            <a:r>
              <a:rPr lang="en-US" noProof="1" smtClean="0"/>
              <a:t>FROM </a:t>
            </a:r>
            <a:r>
              <a:rPr lang="ru-RU" noProof="1" smtClean="0"/>
              <a:t>список_таблиц</a:t>
            </a:r>
          </a:p>
          <a:p>
            <a:pPr rtl="0"/>
            <a:r>
              <a:rPr lang="en-US" noProof="1" smtClean="0">
                <a:solidFill>
                  <a:srgbClr val="FF0000"/>
                </a:solidFill>
              </a:rPr>
              <a:t>UNION</a:t>
            </a:r>
            <a:r>
              <a:rPr lang="en-US" noProof="1" smtClean="0"/>
              <a:t> </a:t>
            </a:r>
          </a:p>
          <a:p>
            <a:r>
              <a:rPr lang="en-US" noProof="1"/>
              <a:t>SELECT </a:t>
            </a:r>
            <a:r>
              <a:rPr lang="ru-RU" noProof="1"/>
              <a:t>поля_таблиц </a:t>
            </a:r>
            <a:r>
              <a:rPr lang="en-US" noProof="1"/>
              <a:t>FROM </a:t>
            </a:r>
            <a:r>
              <a:rPr lang="ru-RU" noProof="1" smtClean="0"/>
              <a:t>список_таблиц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5081721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26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06797" y="245029"/>
            <a:ext cx="2375877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Объединение</a:t>
            </a:r>
            <a:br>
              <a:rPr lang="ru-RU" sz="2600" noProof="1" smtClean="0"/>
            </a:br>
            <a:r>
              <a:rPr lang="ru-RU" sz="2600" noProof="1" smtClean="0"/>
              <a:t>запросов</a:t>
            </a:r>
            <a:endParaRPr lang="ru-RU" sz="2600" noProof="1"/>
          </a:p>
        </p:txBody>
      </p:sp>
      <p:sp>
        <p:nvSpPr>
          <p:cNvPr id="4" name="Прямоугольник 3"/>
          <p:cNvSpPr/>
          <p:nvPr/>
        </p:nvSpPr>
        <p:spPr>
          <a:xfrm>
            <a:off x="3025574" y="245029"/>
            <a:ext cx="88088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en-US" sz="2000" noProof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UNION </a:t>
            </a:r>
            <a:r>
              <a:rPr lang="ru-RU" sz="2000" noProof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осуществляет объединение с удалением повторяющихся строк в результирующей таблице. Помимо </a:t>
            </a:r>
            <a:r>
              <a:rPr lang="en-US" sz="2000" noProof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UNION </a:t>
            </a:r>
            <a:r>
              <a:rPr lang="ru-RU" sz="2000" noProof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существует ещё три оператора для работы со множествами</a:t>
            </a:r>
            <a:endParaRPr lang="ru-RU" sz="2000" noProof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Объект 46"/>
          <p:cNvSpPr txBox="1">
            <a:spLocks/>
          </p:cNvSpPr>
          <p:nvPr/>
        </p:nvSpPr>
        <p:spPr>
          <a:xfrm>
            <a:off x="489406" y="2913734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Объект 3"/>
          <p:cNvSpPr txBox="1">
            <a:spLocks/>
          </p:cNvSpPr>
          <p:nvPr/>
        </p:nvSpPr>
        <p:spPr>
          <a:xfrm>
            <a:off x="1469322" y="2913734"/>
            <a:ext cx="6760278" cy="756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UNION ALL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аналогичен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UNION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только оставляет повторяющиеся значения</a:t>
            </a:r>
          </a:p>
        </p:txBody>
      </p:sp>
      <p:sp>
        <p:nvSpPr>
          <p:cNvPr id="16" name="Прямоугольник 15"/>
          <p:cNvSpPr/>
          <p:nvPr/>
        </p:nvSpPr>
        <p:spPr>
          <a:xfrm rot="5400000">
            <a:off x="962835" y="3268581"/>
            <a:ext cx="756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7" name="Текст 14"/>
          <p:cNvSpPr txBox="1">
            <a:spLocks/>
          </p:cNvSpPr>
          <p:nvPr/>
        </p:nvSpPr>
        <p:spPr>
          <a:xfrm>
            <a:off x="489406" y="2109023"/>
            <a:ext cx="6997072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Операторы множеств: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18" name="Объект 46"/>
          <p:cNvSpPr txBox="1">
            <a:spLocks/>
          </p:cNvSpPr>
          <p:nvPr/>
        </p:nvSpPr>
        <p:spPr>
          <a:xfrm>
            <a:off x="489406" y="3994314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19" name="Объект 3"/>
          <p:cNvSpPr txBox="1">
            <a:spLocks/>
          </p:cNvSpPr>
          <p:nvPr/>
        </p:nvSpPr>
        <p:spPr>
          <a:xfrm>
            <a:off x="1469321" y="3994312"/>
            <a:ext cx="6760279" cy="756001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INTERSECT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записи из первого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SELECT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которые есть и во втором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SELECT</a:t>
            </a:r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 rot="5400000">
            <a:off x="962835" y="4349161"/>
            <a:ext cx="756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8" name="Объект 46"/>
          <p:cNvSpPr txBox="1">
            <a:spLocks/>
          </p:cNvSpPr>
          <p:nvPr/>
        </p:nvSpPr>
        <p:spPr>
          <a:xfrm>
            <a:off x="489406" y="5107223"/>
            <a:ext cx="335906" cy="792507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9" name="Объект 3"/>
          <p:cNvSpPr txBox="1">
            <a:spLocks/>
          </p:cNvSpPr>
          <p:nvPr/>
        </p:nvSpPr>
        <p:spPr>
          <a:xfrm>
            <a:off x="1469321" y="5053476"/>
            <a:ext cx="6760279" cy="900002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EXCEPT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записи из первого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SELECT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которых нет во втором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SELECT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000" noProof="1">
                <a:solidFill>
                  <a:srgbClr val="B50B3C"/>
                </a:solidFill>
                <a:latin typeface="+mj-lt"/>
              </a:rPr>
              <a:t>(в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Oracle </a:t>
            </a:r>
            <a:r>
              <a:rPr lang="ru-RU" sz="2000" noProof="1">
                <a:solidFill>
                  <a:srgbClr val="B50B3C"/>
                </a:solidFill>
                <a:latin typeface="+mj-lt"/>
              </a:rPr>
              <a:t>и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MySQL </a:t>
            </a:r>
            <a:r>
              <a:rPr lang="ru-RU" sz="2000" noProof="1">
                <a:solidFill>
                  <a:srgbClr val="B50B3C"/>
                </a:solidFill>
                <a:latin typeface="+mj-lt"/>
              </a:rPr>
              <a:t>используется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MINUS)</a:t>
            </a:r>
            <a:endParaRPr lang="ru-RU" sz="2000" noProof="1">
              <a:solidFill>
                <a:srgbClr val="B50B3C"/>
              </a:solidFill>
              <a:latin typeface="+mj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 rot="5400000">
            <a:off x="890835" y="5480324"/>
            <a:ext cx="90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549" y="2589154"/>
            <a:ext cx="2990850" cy="108585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549" y="3756965"/>
            <a:ext cx="2828925" cy="1038225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549" y="4877152"/>
            <a:ext cx="2619375" cy="1076325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549" y="1488017"/>
            <a:ext cx="25336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80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/>
      <p:bldP spid="16" grpId="0" animBg="1"/>
      <p:bldP spid="17" grpId="0"/>
      <p:bldP spid="18" grpId="0"/>
      <p:bldP spid="19" grpId="0"/>
      <p:bldP spid="20" grpId="0" animBg="1"/>
      <p:bldP spid="28" grpId="0"/>
      <p:bldP spid="29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1552733"/>
          </a:xfrm>
        </p:spPr>
        <p:txBody>
          <a:bodyPr rtlCol="0"/>
          <a:lstStyle/>
          <a:p>
            <a:pPr algn="just" rtl="0">
              <a:lnSpc>
                <a:spcPct val="110000"/>
              </a:lnSpc>
            </a:pPr>
            <a:r>
              <a:rPr lang="ru-RU" noProof="1" smtClean="0"/>
              <a:t>Соединение таблиц необходимо, когда нужные для работы данные хранятся не в одной таблице, а в нескольких, связанных с исходной по некоторому ключу</a:t>
            </a: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174171"/>
            <a:ext cx="2827165" cy="1357295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Соединение таблиц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11"/>
          </p:nvPr>
        </p:nvSpPr>
        <p:spPr>
          <a:xfrm>
            <a:off x="3791307" y="2330065"/>
            <a:ext cx="5074991" cy="397032"/>
          </a:xfrm>
        </p:spPr>
        <p:txBody>
          <a:bodyPr rtlCol="0"/>
          <a:lstStyle/>
          <a:p>
            <a:pPr rtl="0"/>
            <a:r>
              <a:rPr lang="ru-RU" noProof="1" smtClean="0">
                <a:solidFill>
                  <a:srgbClr val="FFC000"/>
                </a:solidFill>
              </a:rPr>
              <a:t>Возможные варианты соединений</a:t>
            </a:r>
          </a:p>
        </p:txBody>
      </p:sp>
      <p:sp>
        <p:nvSpPr>
          <p:cNvPr id="7" name="Объект 46"/>
          <p:cNvSpPr txBox="1">
            <a:spLocks/>
          </p:cNvSpPr>
          <p:nvPr/>
        </p:nvSpPr>
        <p:spPr>
          <a:xfrm>
            <a:off x="3106959" y="3108324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2495943" y="4127526"/>
            <a:ext cx="1768851" cy="4469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INNER JOIN</a:t>
            </a:r>
            <a:endParaRPr lang="ru-RU" sz="2200" noProof="1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354369" y="3891911"/>
            <a:ext cx="2052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0" name="Объект 46"/>
          <p:cNvSpPr txBox="1">
            <a:spLocks/>
          </p:cNvSpPr>
          <p:nvPr/>
        </p:nvSpPr>
        <p:spPr>
          <a:xfrm>
            <a:off x="5938804" y="3108324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11" name="Объект 3"/>
          <p:cNvSpPr txBox="1">
            <a:spLocks/>
          </p:cNvSpPr>
          <p:nvPr/>
        </p:nvSpPr>
        <p:spPr>
          <a:xfrm>
            <a:off x="5327788" y="4127526"/>
            <a:ext cx="1768851" cy="4469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OUTER JOIN</a:t>
            </a:r>
            <a:endParaRPr lang="ru-RU" sz="2200" noProof="1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186214" y="3891911"/>
            <a:ext cx="2052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3" name="Объект 46"/>
          <p:cNvSpPr txBox="1">
            <a:spLocks/>
          </p:cNvSpPr>
          <p:nvPr/>
        </p:nvSpPr>
        <p:spPr>
          <a:xfrm>
            <a:off x="8770649" y="3110210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14" name="Объект 3"/>
          <p:cNvSpPr txBox="1">
            <a:spLocks/>
          </p:cNvSpPr>
          <p:nvPr/>
        </p:nvSpPr>
        <p:spPr>
          <a:xfrm>
            <a:off x="8159633" y="4118001"/>
            <a:ext cx="1768851" cy="4469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CROSS JOIN</a:t>
            </a:r>
            <a:endParaRPr lang="ru-RU" sz="2200" noProof="1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018059" y="3893797"/>
            <a:ext cx="2052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698" y1="46693" x2="35601" y2="26848"/>
                        <a14:foregroundMark x1="35374" y1="26459" x2="37642" y2="51362"/>
                        <a14:foregroundMark x1="37642" y1="50973" x2="13832" y2="59144"/>
                        <a14:foregroundMark x1="13832" y1="59144" x2="13605" y2="44747"/>
                        <a14:foregroundMark x1="15420" y1="49805" x2="20635" y2="48249"/>
                        <a14:foregroundMark x1="29478" y1="40856" x2="32426" y2="37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6018" y="4779523"/>
            <a:ext cx="3566570" cy="2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63799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1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6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49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50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32" grpId="0"/>
          <p:bldP spid="48" grpId="0"/>
          <p:bldP spid="7" grpId="0"/>
          <p:bldP spid="8" grpId="0"/>
          <p:bldP spid="9" grpId="0" animBg="1"/>
          <p:bldP spid="10" grpId="0"/>
          <p:bldP spid="11" grpId="0"/>
          <p:bldP spid="12" grpId="0" animBg="1"/>
          <p:bldP spid="13" grpId="0"/>
          <p:bldP spid="14" grpId="0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32" grpId="0"/>
          <p:bldP spid="48" grpId="0"/>
          <p:bldP spid="7" grpId="0"/>
          <p:bldP spid="8" grpId="0"/>
          <p:bldP spid="9" grpId="0" animBg="1"/>
          <p:bldP spid="10" grpId="0"/>
          <p:bldP spid="11" grpId="0"/>
          <p:bldP spid="12" grpId="0" animBg="1"/>
          <p:bldP spid="13" grpId="0"/>
          <p:bldP spid="14" grpId="0"/>
          <p:bldP spid="16" grpId="0" animBg="1"/>
        </p:bldLst>
      </p:timing>
    </mc:Fallback>
  </mc:AlternateContent>
</p:sld>
</file>

<file path=ppt/theme/theme1.xml><?xml version="1.0" encoding="utf-8"?>
<a:theme xmlns:a="http://schemas.openxmlformats.org/drawingml/2006/main" name="Создание истории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85_TF16401425" id="{4FFF853C-F0E9-4B05-9CA1-10297EE6468B}" vid="{02125B37-770C-4DA6-8E58-EF00A86C7FC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tf16401425_win32</Template>
  <TotalTime>0</TotalTime>
  <Words>845</Words>
  <Application>Microsoft Office PowerPoint</Application>
  <PresentationFormat>Широкоэкранный</PresentationFormat>
  <Paragraphs>153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Создание истории Neal Creative</vt:lpstr>
      <vt:lpstr>Лекция 3</vt:lpstr>
      <vt:lpstr>Ограничение выборки</vt:lpstr>
      <vt:lpstr>Вложенные запросы</vt:lpstr>
      <vt:lpstr>Вложенные запросы</vt:lpstr>
      <vt:lpstr>Вложенные запросы</vt:lpstr>
      <vt:lpstr>Вложенные запросы</vt:lpstr>
      <vt:lpstr>Объединение запросов</vt:lpstr>
      <vt:lpstr>Объединение запросов</vt:lpstr>
      <vt:lpstr>Соединение таблиц</vt:lpstr>
      <vt:lpstr>INNER JOIN</vt:lpstr>
      <vt:lpstr>OUTER JOIN</vt:lpstr>
      <vt:lpstr>LEFT JOIN</vt:lpstr>
      <vt:lpstr>RIGHT JOIN</vt:lpstr>
      <vt:lpstr>FULL JOIN</vt:lpstr>
      <vt:lpstr>CROSS JOIN</vt:lpstr>
      <vt:lpstr>Презентация PowerPoint</vt:lpstr>
      <vt:lpstr>Презентация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2022-11-05T07:32:34Z</dcterms:created>
  <dcterms:modified xsi:type="dcterms:W3CDTF">2023-01-13T08:16:15Z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